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5" r:id="rId3"/>
    <p:sldId id="281" r:id="rId4"/>
    <p:sldId id="28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56" autoAdjust="0"/>
    <p:restoredTop sz="94660"/>
  </p:normalViewPr>
  <p:slideViewPr>
    <p:cSldViewPr snapToGrid="0">
      <p:cViewPr varScale="1">
        <p:scale>
          <a:sx n="53" d="100"/>
          <a:sy n="53" d="100"/>
        </p:scale>
        <p:origin x="696" y="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9DDBE-834E-4DF6-BBD9-18DEED656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F961AB-2915-4112-B066-D64F8D0B8F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F6FEC-977C-4054-90DB-65AB86D90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40397-E67A-41AE-8583-C82E773C1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DF647-12C8-442E-84B5-4C72EA672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090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94A1A-D0D6-46CC-AB8B-A900A85D0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BB3A28-DF3C-4AAB-9D26-AEB9D63A8E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3A0C6-09E6-451A-99D3-15A025424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23A2B-AA23-4CE1-941B-6FD1E5A92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BEF12-F6EC-4267-B91B-01AEC1115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295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71CCC8-27EF-487F-9A8B-08C3D00CF1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D14F69-574D-4DBA-9DC9-C74B76FD6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0991E-9319-4295-AA67-44523C39A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4A5E7-9E40-443C-9BE8-C044AE1AA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CCADB-4975-4298-B2C1-B3D44A88A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227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F326A-9DDE-4CA0-AC51-3D3AF9A24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33602B-4EF3-43B5-BA07-88DDEB8FD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024F9-0E6F-47B0-982F-D0CCBB9B6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A7961-DDF0-4202-9F8C-029C32A52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07D13-7386-4ED7-82B6-2686F6ECA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66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942F7-9994-4BF3-A2AB-B89D04961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9F2B2F-B5C5-4F0A-91B8-A71CBD7097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C31AD9-1EC6-4054-8073-F77BB2BCC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8BC2E-C8E9-44BF-A41A-53166399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C34CB-F1EC-49F6-8ABB-E193786D3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843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5600C-A2E4-45D2-B330-E18F5391D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7679F-F3F4-4082-A1DD-350D3F8EFA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7608A6-C81C-4EBF-A886-7886C226E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102E0-F868-4915-AF9D-EA1AE1551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1CBB82-D363-4F6B-85B4-1143004EA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E6912B-F76D-41F1-B650-8193371C3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635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13D45-9373-4295-A0B7-B2D2C2D5C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08C2B-C5DE-4C3C-ABEB-45E7B1D283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F574D-BD30-4098-9577-062BDD2A63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D05E8-21B2-49A6-97F2-4B25B2C94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775912-8389-44B4-97E8-523F960E1B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AE19FF-6E50-4F9F-B016-19AA91E8E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9B2746-D15D-41B8-AA8F-087512094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7DB86E-F2E6-4CC5-A8F3-5F59F4CA4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15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D4312-B8DB-41D4-A3E6-85F455E2C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CF8E9D-C965-48AE-9DA8-6933947BE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B495-6263-487B-ADF2-3AA27CD8B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4F70F9-058E-435E-B74D-C1C284A0B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060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3A1F25-A7CC-42EC-A230-DA96DD8DF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6568CC-0F6C-4225-A74D-7622CF020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1BDEC1-BF85-40D2-9740-73ED27676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501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B6D58-B949-4DD0-B347-F69FCC6BB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F5B34-F5A5-454E-AAF8-75F2703D4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AB9A59-52A9-4E91-A6AC-56E3E77C8C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1041B8-90FD-416E-BE6D-0EB536FA1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152036-C757-4700-8E2B-D0D5071BC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EB6672-BE45-4054-8EBD-6FE2B1347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96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8DEF2-84C0-4032-83B5-BECB4D627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56A54F-D725-41DE-AE75-C52F4BD0BD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19A8B7-012E-4F9A-A5C5-187DB7B17F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70F607-80B5-433A-B920-E9E569390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2A4748-C169-4DA8-9BA2-B711D8B90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EEDAA9-272C-4863-9F11-FC4760F0F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53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F84168-CF50-47E0-9104-09127BEAC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3BB6B7-63BC-4342-91D9-7E4EBE990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84150-E0CF-4521-8A93-F89E96015F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C3D85-52F2-4EC4-BAE4-C7FB4F8F278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437F3-3898-4581-B559-3CF7F16277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130BE-E26E-4163-8AC2-6044E4C044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EA800-55D4-46C7-8B26-D6DD910D3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99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F3F39-5A85-4A07-B89E-7B048E6DC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7045"/>
            <a:ext cx="5737261" cy="1325563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+mn-lt"/>
              </a:rPr>
              <a:t>Redefining peripheral / rural living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2FC67-8DC9-48F4-B7B6-8C8ACD055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7847"/>
            <a:ext cx="10515600" cy="469015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err="1">
                <a:solidFill>
                  <a:srgbClr val="002060"/>
                </a:solidFill>
              </a:rPr>
              <a:t>Covid</a:t>
            </a:r>
            <a:r>
              <a:rPr lang="en-US" dirty="0">
                <a:solidFill>
                  <a:srgbClr val="002060"/>
                </a:solidFill>
              </a:rPr>
              <a:t> is redefining how we define peripheral and rural living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</a:rPr>
              <a:t>Characteristics formerly regarded as negatives have proved to be positives (some preliminary illustrations of this can be seen in the table)</a:t>
            </a:r>
          </a:p>
          <a:p>
            <a:pPr>
              <a:lnSpc>
                <a:spcPct val="110000"/>
              </a:lnSpc>
            </a:pPr>
            <a:r>
              <a:rPr lang="en-US" dirty="0" err="1">
                <a:solidFill>
                  <a:srgbClr val="002060"/>
                </a:solidFill>
              </a:rPr>
              <a:t>Covid</a:t>
            </a:r>
            <a:r>
              <a:rPr lang="en-US" dirty="0">
                <a:solidFill>
                  <a:srgbClr val="002060"/>
                </a:solidFill>
              </a:rPr>
              <a:t> has shifted mindsets and attitudes, making rural living more attractive, and in some areas leading to urban flight</a:t>
            </a:r>
          </a:p>
          <a:p>
            <a:pPr>
              <a:lnSpc>
                <a:spcPct val="110000"/>
              </a:lnSpc>
            </a:pPr>
            <a:r>
              <a:rPr lang="en-US" dirty="0" err="1">
                <a:solidFill>
                  <a:srgbClr val="002060"/>
                </a:solidFill>
              </a:rPr>
              <a:t>Covid</a:t>
            </a:r>
            <a:r>
              <a:rPr lang="en-US" dirty="0">
                <a:solidFill>
                  <a:srgbClr val="002060"/>
                </a:solidFill>
              </a:rPr>
              <a:t> has shown how resilient, flexible and innovative peripheral areas can be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</a:rPr>
              <a:t>Peripheral areas also have many </a:t>
            </a:r>
            <a:r>
              <a:rPr lang="en-US" dirty="0" err="1">
                <a:solidFill>
                  <a:srgbClr val="002060"/>
                </a:solidFill>
              </a:rPr>
              <a:t>characteristiscs</a:t>
            </a:r>
            <a:r>
              <a:rPr lang="en-US" dirty="0">
                <a:solidFill>
                  <a:srgbClr val="002060"/>
                </a:solidFill>
              </a:rPr>
              <a:t> that exemplify more sustainable living in times of climate crisis</a:t>
            </a:r>
          </a:p>
          <a:p>
            <a:pPr>
              <a:lnSpc>
                <a:spcPct val="110000"/>
              </a:lnSpc>
            </a:pPr>
            <a:r>
              <a:rPr lang="en-US" dirty="0" err="1">
                <a:solidFill>
                  <a:srgbClr val="002060"/>
                </a:solidFill>
              </a:rPr>
              <a:t>Covid</a:t>
            </a:r>
            <a:r>
              <a:rPr lang="en-US" dirty="0">
                <a:solidFill>
                  <a:srgbClr val="002060"/>
                </a:solidFill>
              </a:rPr>
              <a:t> has also led to significant shifts in economic and policy thinking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FE2FCA-8958-4843-AB69-8B18E1D58C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276" y="323797"/>
            <a:ext cx="3408147" cy="128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191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02C6F-75DB-4B36-A3BD-E999B1FCF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9693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+mn-lt"/>
              </a:rPr>
              <a:t>Project to redefine peripherality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F4E72-84FB-4601-9741-F99866F86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1946"/>
            <a:ext cx="10515600" cy="5034337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Collect evidence, including qualitative evidence such as stories, that reflect the complex realities of peripheral living rather than standard narratives from urban perspectives (islandsrevival.org as an example)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Exploring and challenging “what is peripheral/rural?” from the perspective of residents, rather than from statistical and other frameworks developed by policy-makers and researchers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Investigate the alignment of peripheral living and new economic approaches that have been highlighted by </a:t>
            </a:r>
            <a:r>
              <a:rPr lang="en-US" sz="2400" dirty="0" err="1">
                <a:solidFill>
                  <a:srgbClr val="002060"/>
                </a:solidFill>
              </a:rPr>
              <a:t>Covid</a:t>
            </a:r>
            <a:r>
              <a:rPr lang="en-US" sz="2400" dirty="0">
                <a:solidFill>
                  <a:srgbClr val="002060"/>
                </a:solidFill>
              </a:rPr>
              <a:t>, like the “wellbeing economy”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Develop indicators that are more relevant to peripheral economies and society and therefore better placed to guide policy making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Develop </a:t>
            </a:r>
            <a:r>
              <a:rPr lang="en-GB" sz="2400" dirty="0" err="1">
                <a:solidFill>
                  <a:srgbClr val="002060"/>
                </a:solidFill>
              </a:rPr>
              <a:t>recommendeations</a:t>
            </a:r>
            <a:r>
              <a:rPr lang="en-GB" sz="2400" dirty="0">
                <a:solidFill>
                  <a:srgbClr val="002060"/>
                </a:solidFill>
              </a:rPr>
              <a:t> and roadmaps for sustainable peripheral communities, socially, culturally, economically and in response to the climate emergency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2400" i="1" dirty="0">
                <a:solidFill>
                  <a:srgbClr val="002060"/>
                </a:solidFill>
              </a:rPr>
              <a:t>As a critical part of the process, r</a:t>
            </a:r>
            <a:r>
              <a:rPr lang="en-GB" sz="24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ural communities need to be actively involved in shaping the research, rather than being reported on … determining the areas for research, being involved in the governance, working as research partners and creating outcomes that are useful for peripheral communities,</a:t>
            </a:r>
            <a:r>
              <a:rPr lang="en-GB" sz="24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not just for policy makers.  This project will develop good practice in how to do this. </a:t>
            </a:r>
            <a:endParaRPr lang="en-GB" sz="2400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B075B9-A01B-482D-AD79-234479D2C9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0306" y="323797"/>
            <a:ext cx="2545117" cy="95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915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83E5B-A5F1-4FCC-843C-CAA5FABEC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7647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b="1" i="1" dirty="0">
                <a:solidFill>
                  <a:srgbClr val="002060"/>
                </a:solidFill>
                <a:latin typeface="+mn-lt"/>
              </a:rPr>
              <a:t>Do we need to rethink peripherality?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BB6CF68-4D14-450F-A2C1-9C54B8F480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432417"/>
              </p:ext>
            </p:extLst>
          </p:nvPr>
        </p:nvGraphicFramePr>
        <p:xfrm>
          <a:off x="549603" y="1608084"/>
          <a:ext cx="11092794" cy="5101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4204">
                  <a:extLst>
                    <a:ext uri="{9D8B030D-6E8A-4147-A177-3AD203B41FA5}">
                      <a16:colId xmlns:a16="http://schemas.microsoft.com/office/drawing/2014/main" val="3924712760"/>
                    </a:ext>
                  </a:extLst>
                </a:gridCol>
                <a:gridCol w="2956471">
                  <a:extLst>
                    <a:ext uri="{9D8B030D-6E8A-4147-A177-3AD203B41FA5}">
                      <a16:colId xmlns:a16="http://schemas.microsoft.com/office/drawing/2014/main" val="3763435033"/>
                    </a:ext>
                  </a:extLst>
                </a:gridCol>
                <a:gridCol w="6342119">
                  <a:extLst>
                    <a:ext uri="{9D8B030D-6E8A-4147-A177-3AD203B41FA5}">
                      <a16:colId xmlns:a16="http://schemas.microsoft.com/office/drawing/2014/main" val="24812593"/>
                    </a:ext>
                  </a:extLst>
                </a:gridCol>
              </a:tblGrid>
              <a:tr h="506048">
                <a:tc>
                  <a:txBody>
                    <a:bodyPr/>
                    <a:lstStyle/>
                    <a:p>
                      <a:r>
                        <a:rPr lang="en-US" dirty="0"/>
                        <a:t>Characteristic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Pre-</a:t>
                      </a:r>
                      <a:r>
                        <a:rPr lang="en-US" dirty="0" err="1"/>
                        <a:t>Covid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875238"/>
                  </a:ext>
                </a:extLst>
              </a:tr>
              <a:tr h="2168118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Low population density and declining populations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Long-term sustainability of peripheral regions under threat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Low population densities have meant lower infection rates and far greater access to nature/outdoors during lockdowns.</a:t>
                      </a:r>
                    </a:p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Some reversals of population trends with urban flight and higher wellbeing achievable in rural areas (note these trends were emerging pre-</a:t>
                      </a:r>
                      <a:r>
                        <a:rPr lang="en-US" sz="2000" dirty="0" err="1">
                          <a:solidFill>
                            <a:srgbClr val="002060"/>
                          </a:solidFill>
                        </a:rPr>
                        <a:t>Covid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, but have been accelerated)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018935"/>
                  </a:ext>
                </a:extLst>
              </a:tr>
              <a:tr h="2370798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Low </a:t>
                      </a:r>
                      <a:r>
                        <a:rPr lang="en-US" sz="2000" dirty="0" err="1">
                          <a:solidFill>
                            <a:srgbClr val="002060"/>
                          </a:solidFill>
                        </a:rPr>
                        <a:t>accessibilty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Delivering services challenging and costly – new management approaches, </a:t>
                      </a:r>
                      <a:r>
                        <a:rPr lang="en-US" sz="2000" dirty="0" err="1">
                          <a:solidFill>
                            <a:srgbClr val="002060"/>
                          </a:solidFill>
                        </a:rPr>
                        <a:t>centralisation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, etc. to reduce costs and manage decline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Low accessibility has made restrictions (e.g. on travel) easier, contributed to lower infections rates and enabled greater freedom during lockdowns.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Greater reliance on local and community networks has enabled quick,</a:t>
                      </a:r>
                      <a:r>
                        <a:rPr lang="en-US" sz="20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000" b="0" dirty="0">
                          <a:solidFill>
                            <a:srgbClr val="002060"/>
                          </a:solidFill>
                        </a:rPr>
                        <a:t>flexible and resilient responses, often based on effective collaboration and strong community leadership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682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9747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83E5B-A5F1-4FCC-843C-CAA5FABEC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7647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b="1" i="1" dirty="0">
                <a:solidFill>
                  <a:srgbClr val="002060"/>
                </a:solidFill>
                <a:latin typeface="+mn-lt"/>
              </a:rPr>
              <a:t>Do we need to rethink peripherality?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BB6CF68-4D14-450F-A2C1-9C54B8F480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173450"/>
              </p:ext>
            </p:extLst>
          </p:nvPr>
        </p:nvGraphicFramePr>
        <p:xfrm>
          <a:off x="433989" y="1555531"/>
          <a:ext cx="11092794" cy="5067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6039">
                  <a:extLst>
                    <a:ext uri="{9D8B030D-6E8A-4147-A177-3AD203B41FA5}">
                      <a16:colId xmlns:a16="http://schemas.microsoft.com/office/drawing/2014/main" val="3924712760"/>
                    </a:ext>
                  </a:extLst>
                </a:gridCol>
                <a:gridCol w="2501462">
                  <a:extLst>
                    <a:ext uri="{9D8B030D-6E8A-4147-A177-3AD203B41FA5}">
                      <a16:colId xmlns:a16="http://schemas.microsoft.com/office/drawing/2014/main" val="3763435033"/>
                    </a:ext>
                  </a:extLst>
                </a:gridCol>
                <a:gridCol w="6965293">
                  <a:extLst>
                    <a:ext uri="{9D8B030D-6E8A-4147-A177-3AD203B41FA5}">
                      <a16:colId xmlns:a16="http://schemas.microsoft.com/office/drawing/2014/main" val="24812593"/>
                    </a:ext>
                  </a:extLst>
                </a:gridCol>
              </a:tblGrid>
              <a:tr h="446573">
                <a:tc>
                  <a:txBody>
                    <a:bodyPr/>
                    <a:lstStyle/>
                    <a:p>
                      <a:r>
                        <a:rPr lang="en-US" dirty="0"/>
                        <a:t>Characteristic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Pre-</a:t>
                      </a:r>
                      <a:r>
                        <a:rPr lang="en-US" dirty="0" err="1"/>
                        <a:t>Covid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875238"/>
                  </a:ext>
                </a:extLst>
              </a:tr>
              <a:tr h="279108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Economic challenges, incl. small markets and low diversity 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Strong focus on international markets (e.g. exports and attracting international tourists)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International markets have turned out to be high risk, with the collapse of many such market channels.</a:t>
                      </a:r>
                    </a:p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Much greater focus on local markets to sustain local economies.</a:t>
                      </a:r>
                    </a:p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Businesses, including social enterprises, have often been shown to be resilient, with strong local support, flexibility and adaptability.</a:t>
                      </a:r>
                    </a:p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These characteristics reflect pluralistic approach of individuals and businesses in having diversified portfolios of work/services which reduce risk.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8693360"/>
                  </a:ext>
                </a:extLst>
              </a:tr>
              <a:tr h="1786291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High impact of climate change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Peripheral areas will experience strong negative impacts of climate change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Covid-19 has shown how unsustainable urban life has become.</a:t>
                      </a:r>
                    </a:p>
                    <a:p>
                      <a:r>
                        <a:rPr lang="en-GB" sz="2000" dirty="0">
                          <a:solidFill>
                            <a:srgbClr val="002060"/>
                          </a:solidFill>
                        </a:rPr>
                        <a:t>Living in peripheral areas seen to offer opportunities for reducing health and economic risks, for enhanced quality of life and lower impact lifestyles, rooted in community, environment, cultural identity, 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877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6843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2076</TotalTime>
  <Words>613</Words>
  <Application>Microsoft Office PowerPoint</Application>
  <PresentationFormat>Widescreen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Redefining peripheral / rural living</vt:lpstr>
      <vt:lpstr>Project to redefine peripherality</vt:lpstr>
      <vt:lpstr>Do we need to rethink peripherality?</vt:lpstr>
      <vt:lpstr>Do we need to rethink peripherality?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Fisher</dc:creator>
  <cp:lastModifiedBy>Thomas Fisher</cp:lastModifiedBy>
  <cp:revision>123</cp:revision>
  <dcterms:created xsi:type="dcterms:W3CDTF">2020-09-07T08:30:51Z</dcterms:created>
  <dcterms:modified xsi:type="dcterms:W3CDTF">2021-01-26T15:11:43Z</dcterms:modified>
</cp:coreProperties>
</file>